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71" r:id="rId3"/>
    <p:sldId id="273" r:id="rId4"/>
    <p:sldId id="259" r:id="rId5"/>
    <p:sldId id="275" r:id="rId6"/>
    <p:sldId id="276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344F"/>
    <a:srgbClr val="ABDFEC"/>
    <a:srgbClr val="A1D4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BA2C-288E-497A-8F44-1A40AF3D6E64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18FE-5207-4882-B413-0A617208E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445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BA2C-288E-497A-8F44-1A40AF3D6E64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18FE-5207-4882-B413-0A617208E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725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BA2C-288E-497A-8F44-1A40AF3D6E64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18FE-5207-4882-B413-0A617208E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512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BA2C-288E-497A-8F44-1A40AF3D6E64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18FE-5207-4882-B413-0A617208E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839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BA2C-288E-497A-8F44-1A40AF3D6E64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18FE-5207-4882-B413-0A617208E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603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BA2C-288E-497A-8F44-1A40AF3D6E64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18FE-5207-4882-B413-0A617208E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2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BA2C-288E-497A-8F44-1A40AF3D6E64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18FE-5207-4882-B413-0A617208E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0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BA2C-288E-497A-8F44-1A40AF3D6E64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18FE-5207-4882-B413-0A617208E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060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BA2C-288E-497A-8F44-1A40AF3D6E64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18FE-5207-4882-B413-0A617208E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90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BA2C-288E-497A-8F44-1A40AF3D6E64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18FE-5207-4882-B413-0A617208E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222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BA2C-288E-497A-8F44-1A40AF3D6E64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718FE-5207-4882-B413-0A617208E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061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CBA2C-288E-497A-8F44-1A40AF3D6E64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718FE-5207-4882-B413-0A617208E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649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563811" y="943804"/>
            <a:ext cx="8861180" cy="4936950"/>
          </a:xfrm>
          <a:prstGeom prst="roundRect">
            <a:avLst>
              <a:gd name="adj" fmla="val 0"/>
            </a:avLst>
          </a:prstGeom>
          <a:solidFill>
            <a:srgbClr val="0234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641231" y="3291571"/>
            <a:ext cx="8675077" cy="1149605"/>
          </a:xfrm>
          <a:prstGeom prst="rect">
            <a:avLst/>
          </a:prstGeom>
          <a:solidFill>
            <a:srgbClr val="ABDFEC"/>
          </a:solidFill>
          <a:ln>
            <a:solidFill>
              <a:srgbClr val="ABD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08" t="36902" r="31108" b="32872"/>
          <a:stretch/>
        </p:blipFill>
        <p:spPr>
          <a:xfrm>
            <a:off x="5213439" y="951440"/>
            <a:ext cx="1523213" cy="1523215"/>
          </a:xfrm>
          <a:prstGeom prst="rect">
            <a:avLst/>
          </a:prstGeom>
        </p:spPr>
      </p:pic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563811" y="3335802"/>
            <a:ext cx="8861180" cy="1105374"/>
          </a:xfrm>
        </p:spPr>
        <p:txBody>
          <a:bodyPr>
            <a:noAutofit/>
          </a:bodyPr>
          <a:lstStyle/>
          <a:p>
            <a:r>
              <a:rPr lang="kk-KZ" sz="3600" b="1" dirty="0" smtClean="0">
                <a:solidFill>
                  <a:srgbClr val="02344F"/>
                </a:solidFill>
                <a:latin typeface="Bookman Old Style" panose="02050604050505020204" pitchFamily="18" charset="0"/>
              </a:rPr>
              <a:t>ВЗЯТКА? ВЫМОГАЮТ?  </a:t>
            </a:r>
            <a:r>
              <a:rPr lang="kk-KZ" sz="3200" b="1" dirty="0" smtClean="0">
                <a:solidFill>
                  <a:srgbClr val="02344F"/>
                </a:solidFill>
                <a:latin typeface="Bookman Old Style" panose="02050604050505020204" pitchFamily="18" charset="0"/>
              </a:rPr>
              <a:t/>
            </a:r>
            <a:br>
              <a:rPr lang="kk-KZ" sz="3200" b="1" dirty="0" smtClean="0">
                <a:solidFill>
                  <a:srgbClr val="02344F"/>
                </a:solidFill>
                <a:latin typeface="Bookman Old Style" panose="02050604050505020204" pitchFamily="18" charset="0"/>
              </a:rPr>
            </a:br>
            <a:r>
              <a:rPr lang="kk-KZ" sz="4400" b="1" dirty="0" smtClean="0">
                <a:solidFill>
                  <a:srgbClr val="0234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ЗВОНИ!</a:t>
            </a:r>
            <a:r>
              <a:rPr lang="kk-KZ" sz="3200" b="1" dirty="0" smtClean="0">
                <a:solidFill>
                  <a:srgbClr val="0234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endParaRPr lang="ru-RU" sz="3200" b="1" dirty="0">
              <a:solidFill>
                <a:srgbClr val="02344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8" name="Подзаголовок 6"/>
          <p:cNvSpPr txBox="1">
            <a:spLocks/>
          </p:cNvSpPr>
          <p:nvPr/>
        </p:nvSpPr>
        <p:spPr>
          <a:xfrm>
            <a:off x="1368427" y="4404524"/>
            <a:ext cx="8822470" cy="10357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1424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383718" y="4904164"/>
            <a:ext cx="28071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b="1" dirty="0">
                <a:solidFill>
                  <a:srgbClr val="A1D4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ЗВОНОК БЕСПЛАТНЫЙ</a:t>
            </a:r>
            <a:endParaRPr lang="ru-RU" sz="1600" b="1" dirty="0">
              <a:solidFill>
                <a:srgbClr val="A1D4E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460587" y="4884904"/>
            <a:ext cx="17700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A1D4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CALL-</a:t>
            </a:r>
            <a:r>
              <a:rPr lang="kk-KZ" b="1" dirty="0" smtClean="0">
                <a:solidFill>
                  <a:srgbClr val="A1D4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ЦЕНТР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563811" y="5521250"/>
            <a:ext cx="88611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#</a:t>
            </a:r>
            <a:r>
              <a:rPr lang="kk-KZ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НЕДАВАЙВЗЯТКИ </a:t>
            </a:r>
            <a:r>
              <a:rPr lang="en-US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#</a:t>
            </a:r>
            <a:r>
              <a:rPr lang="kk-KZ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ПАРАБЕРМЕ</a:t>
            </a:r>
            <a:endParaRPr lang="ru-RU" sz="1400" b="1" spc="600" dirty="0">
              <a:solidFill>
                <a:srgbClr val="ABDFEC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583165" y="2553132"/>
            <a:ext cx="88224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spc="300" dirty="0" smtClean="0">
                <a:solidFill>
                  <a:srgbClr val="ABDFE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Yu Gothic UI Light" panose="020B0300000000000000" pitchFamily="34" charset="-128"/>
              </a:rPr>
              <a:t>Агентство по противодействию коррупции</a:t>
            </a:r>
            <a:endParaRPr lang="ru-RU" sz="2000" dirty="0">
              <a:solidFill>
                <a:srgbClr val="ABDFE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57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563811" y="943804"/>
            <a:ext cx="8861180" cy="4936950"/>
          </a:xfrm>
          <a:prstGeom prst="roundRect">
            <a:avLst>
              <a:gd name="adj" fmla="val 0"/>
            </a:avLst>
          </a:prstGeom>
          <a:solidFill>
            <a:srgbClr val="0234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641231" y="3291571"/>
            <a:ext cx="8675077" cy="1149605"/>
          </a:xfrm>
          <a:prstGeom prst="rect">
            <a:avLst/>
          </a:prstGeom>
          <a:solidFill>
            <a:srgbClr val="ABDFEC"/>
          </a:solidFill>
          <a:ln>
            <a:solidFill>
              <a:srgbClr val="ABD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08" t="36902" r="31108" b="32872"/>
          <a:stretch/>
        </p:blipFill>
        <p:spPr>
          <a:xfrm>
            <a:off x="5213439" y="951440"/>
            <a:ext cx="1523213" cy="1523215"/>
          </a:xfrm>
          <a:prstGeom prst="rect">
            <a:avLst/>
          </a:prstGeom>
        </p:spPr>
      </p:pic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563811" y="3335802"/>
            <a:ext cx="8861180" cy="1105374"/>
          </a:xfrm>
        </p:spPr>
        <p:txBody>
          <a:bodyPr>
            <a:noAutofit/>
          </a:bodyPr>
          <a:lstStyle/>
          <a:p>
            <a:r>
              <a:rPr lang="kk-KZ" sz="3600" b="1" dirty="0" smtClean="0">
                <a:solidFill>
                  <a:srgbClr val="02344F"/>
                </a:solidFill>
                <a:latin typeface="Bookman Old Style" panose="02050604050505020204" pitchFamily="18" charset="0"/>
              </a:rPr>
              <a:t>ПРЕДЛАГАЮТ ВЗЯТКУ?  </a:t>
            </a:r>
            <a:r>
              <a:rPr lang="kk-KZ" sz="3200" b="1" dirty="0" smtClean="0">
                <a:solidFill>
                  <a:srgbClr val="02344F"/>
                </a:solidFill>
                <a:latin typeface="Bookman Old Style" panose="02050604050505020204" pitchFamily="18" charset="0"/>
              </a:rPr>
              <a:t/>
            </a:r>
            <a:br>
              <a:rPr lang="kk-KZ" sz="3200" b="1" dirty="0" smtClean="0">
                <a:solidFill>
                  <a:srgbClr val="02344F"/>
                </a:solidFill>
                <a:latin typeface="Bookman Old Style" panose="02050604050505020204" pitchFamily="18" charset="0"/>
              </a:rPr>
            </a:br>
            <a:r>
              <a:rPr lang="kk-KZ" sz="4400" b="1" dirty="0" smtClean="0">
                <a:solidFill>
                  <a:srgbClr val="0234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ЗВОНИ!</a:t>
            </a:r>
            <a:r>
              <a:rPr lang="kk-KZ" sz="3200" b="1" dirty="0" smtClean="0">
                <a:solidFill>
                  <a:srgbClr val="0234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endParaRPr lang="ru-RU" sz="3200" b="1" dirty="0">
              <a:solidFill>
                <a:srgbClr val="02344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8" name="Подзаголовок 6"/>
          <p:cNvSpPr txBox="1">
            <a:spLocks/>
          </p:cNvSpPr>
          <p:nvPr/>
        </p:nvSpPr>
        <p:spPr>
          <a:xfrm>
            <a:off x="1368427" y="4404524"/>
            <a:ext cx="8822470" cy="10357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1424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383718" y="4904164"/>
            <a:ext cx="28071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b="1" dirty="0">
                <a:solidFill>
                  <a:srgbClr val="A1D4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ЗВОНОК БЕСПЛАТНЫЙ</a:t>
            </a:r>
            <a:endParaRPr lang="ru-RU" sz="1600" b="1" dirty="0">
              <a:solidFill>
                <a:srgbClr val="A1D4E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460587" y="4884904"/>
            <a:ext cx="17700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A1D4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CALL-</a:t>
            </a:r>
            <a:r>
              <a:rPr lang="kk-KZ" b="1" dirty="0" smtClean="0">
                <a:solidFill>
                  <a:srgbClr val="A1D4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ЦЕНТР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583165" y="2553132"/>
            <a:ext cx="88224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spc="300" dirty="0" smtClean="0">
                <a:solidFill>
                  <a:srgbClr val="ABDFE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Yu Gothic UI Light" panose="020B0300000000000000" pitchFamily="34" charset="-128"/>
              </a:rPr>
              <a:t>Агентство по противодействию коррупции</a:t>
            </a:r>
            <a:endParaRPr lang="ru-RU" sz="2000" dirty="0">
              <a:solidFill>
                <a:srgbClr val="ABDFEC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563811" y="5521250"/>
            <a:ext cx="88611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#</a:t>
            </a:r>
            <a:r>
              <a:rPr lang="kk-KZ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НЕДАВАЙВЗЯТКИ </a:t>
            </a:r>
            <a:r>
              <a:rPr lang="en-US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#</a:t>
            </a:r>
            <a:r>
              <a:rPr lang="kk-KZ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ПАРАБЕРМЕ</a:t>
            </a:r>
            <a:endParaRPr lang="ru-RU" sz="1400" b="1" spc="600" dirty="0">
              <a:solidFill>
                <a:srgbClr val="ABDFEC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83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563811" y="943804"/>
            <a:ext cx="8861180" cy="4936950"/>
          </a:xfrm>
          <a:prstGeom prst="roundRect">
            <a:avLst>
              <a:gd name="adj" fmla="val 0"/>
            </a:avLst>
          </a:prstGeom>
          <a:solidFill>
            <a:srgbClr val="0234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641231" y="3291571"/>
            <a:ext cx="8675077" cy="936775"/>
          </a:xfrm>
          <a:prstGeom prst="rect">
            <a:avLst/>
          </a:prstGeom>
          <a:solidFill>
            <a:srgbClr val="ABDFEC"/>
          </a:solidFill>
          <a:ln>
            <a:solidFill>
              <a:srgbClr val="ABD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08" t="36902" r="31108" b="32872"/>
          <a:stretch/>
        </p:blipFill>
        <p:spPr>
          <a:xfrm>
            <a:off x="5213439" y="951440"/>
            <a:ext cx="1523213" cy="1523215"/>
          </a:xfrm>
          <a:prstGeom prst="rect">
            <a:avLst/>
          </a:prstGeom>
        </p:spPr>
      </p:pic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563811" y="3309108"/>
            <a:ext cx="8861180" cy="931558"/>
          </a:xfrm>
        </p:spPr>
        <p:txBody>
          <a:bodyPr>
            <a:noAutofit/>
          </a:bodyPr>
          <a:lstStyle/>
          <a:p>
            <a:r>
              <a:rPr lang="kk-KZ" sz="3200" b="1" dirty="0" smtClean="0">
                <a:solidFill>
                  <a:srgbClr val="02344F"/>
                </a:solidFill>
                <a:latin typeface="Bookman Old Style" panose="02050604050505020204" pitchFamily="18" charset="0"/>
              </a:rPr>
              <a:t>КОРРУПЦИЯ ВОРУЕТ БУДУЩЕЕ. ЗАДУМАЙСЯ!</a:t>
            </a:r>
            <a:endParaRPr lang="ru-RU" sz="3200" b="1" dirty="0">
              <a:solidFill>
                <a:srgbClr val="02344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8" name="Подзаголовок 6"/>
          <p:cNvSpPr txBox="1">
            <a:spLocks/>
          </p:cNvSpPr>
          <p:nvPr/>
        </p:nvSpPr>
        <p:spPr>
          <a:xfrm>
            <a:off x="1415319" y="4357326"/>
            <a:ext cx="8822470" cy="10357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1424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328641" y="4731016"/>
            <a:ext cx="28071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b="1" dirty="0">
                <a:solidFill>
                  <a:srgbClr val="A1D4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ЗВОНОК БЕСПЛАТНЫЙ</a:t>
            </a:r>
            <a:endParaRPr lang="ru-RU" sz="1600" b="1" dirty="0">
              <a:solidFill>
                <a:srgbClr val="A1D4E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460587" y="4715627"/>
            <a:ext cx="17700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A1D4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CALL-</a:t>
            </a:r>
            <a:r>
              <a:rPr lang="kk-KZ" b="1" dirty="0" smtClean="0">
                <a:solidFill>
                  <a:srgbClr val="A1D4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ЦЕНТР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563811" y="5521250"/>
            <a:ext cx="88611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#</a:t>
            </a:r>
            <a:r>
              <a:rPr lang="kk-KZ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НЕДАВАЙВЗЯТКИ </a:t>
            </a:r>
            <a:r>
              <a:rPr lang="en-US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#</a:t>
            </a:r>
            <a:r>
              <a:rPr lang="kk-KZ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ПАРАБЕРМЕ</a:t>
            </a:r>
            <a:endParaRPr lang="ru-RU" sz="1400" b="1" spc="600" dirty="0">
              <a:solidFill>
                <a:srgbClr val="ABDFEC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583165" y="2553132"/>
            <a:ext cx="88224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spc="300" dirty="0" smtClean="0">
                <a:solidFill>
                  <a:srgbClr val="ABDFE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Yu Gothic UI Light" panose="020B0300000000000000" pitchFamily="34" charset="-128"/>
              </a:rPr>
              <a:t>Агентство по противодействию коррупции</a:t>
            </a:r>
            <a:endParaRPr lang="ru-RU" sz="2000" dirty="0">
              <a:solidFill>
                <a:srgbClr val="ABDFE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92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587257" y="702229"/>
            <a:ext cx="8861180" cy="4936950"/>
          </a:xfrm>
          <a:prstGeom prst="roundRect">
            <a:avLst>
              <a:gd name="adj" fmla="val 0"/>
            </a:avLst>
          </a:prstGeom>
          <a:solidFill>
            <a:srgbClr val="0234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65409" y="3109714"/>
            <a:ext cx="8658714" cy="289938"/>
          </a:xfrm>
          <a:prstGeom prst="rect">
            <a:avLst/>
          </a:prstGeom>
          <a:solidFill>
            <a:srgbClr val="ABDFEC"/>
          </a:solidFill>
          <a:ln>
            <a:solidFill>
              <a:srgbClr val="ABD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k-KZ" b="1" spc="300" dirty="0" smtClean="0">
                <a:solidFill>
                  <a:srgbClr val="02344F"/>
                </a:solidFill>
                <a:latin typeface="Bookman Old Style" panose="02050604050505020204" pitchFamily="18" charset="0"/>
                <a:ea typeface="Yu Gothic UI Light" panose="020B0300000000000000" pitchFamily="34" charset="-128"/>
              </a:rPr>
              <a:t>Лица, добровольно </a:t>
            </a:r>
            <a:r>
              <a:rPr lang="kk-KZ" b="1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Yu Gothic UI Light" panose="020B0300000000000000" pitchFamily="34" charset="-128"/>
              </a:rPr>
              <a:t>сообщившие</a:t>
            </a:r>
            <a:r>
              <a:rPr lang="kk-KZ" b="1" spc="300" dirty="0" smtClean="0">
                <a:solidFill>
                  <a:srgbClr val="02344F"/>
                </a:solidFill>
                <a:latin typeface="Bookman Old Style" panose="02050604050505020204" pitchFamily="18" charset="0"/>
                <a:ea typeface="Yu Gothic UI Light" panose="020B0300000000000000" pitchFamily="34" charset="-128"/>
              </a:rPr>
              <a:t> о даче взятки </a:t>
            </a:r>
          </a:p>
        </p:txBody>
      </p:sp>
      <p:sp>
        <p:nvSpPr>
          <p:cNvPr id="8" name="Подзаголовок 6"/>
          <p:cNvSpPr txBox="1">
            <a:spLocks/>
          </p:cNvSpPr>
          <p:nvPr/>
        </p:nvSpPr>
        <p:spPr>
          <a:xfrm>
            <a:off x="1899873" y="4028243"/>
            <a:ext cx="8892440" cy="4003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ALIK.SHPEKBAEV@GMAIL.COM</a:t>
            </a:r>
            <a:endParaRPr lang="ru-RU" sz="2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79443" y="5252960"/>
            <a:ext cx="88533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#</a:t>
            </a:r>
            <a:r>
              <a:rPr lang="kk-KZ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НЕДАВАЙВЗЯТКИ </a:t>
            </a:r>
            <a:r>
              <a:rPr lang="en-US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#</a:t>
            </a:r>
            <a:r>
              <a:rPr lang="kk-KZ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ПАРАБЕРМЕ</a:t>
            </a:r>
            <a:endParaRPr lang="ru-RU" sz="1400" b="1" spc="600" dirty="0">
              <a:solidFill>
                <a:srgbClr val="ABDFEC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65409" y="1718600"/>
            <a:ext cx="8658714" cy="300420"/>
          </a:xfrm>
          <a:prstGeom prst="rect">
            <a:avLst/>
          </a:prstGeom>
          <a:solidFill>
            <a:srgbClr val="ABDFEC"/>
          </a:solidFill>
          <a:ln>
            <a:solidFill>
              <a:srgbClr val="ABD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k-KZ" sz="1600" b="1" spc="300" dirty="0" smtClean="0">
                <a:solidFill>
                  <a:srgbClr val="02344F"/>
                </a:solidFill>
                <a:latin typeface="Bookman Old Style" panose="02050604050505020204" pitchFamily="18" charset="0"/>
                <a:ea typeface="Yu Gothic UI Light" panose="020B0300000000000000" pitchFamily="34" charset="-128"/>
              </a:rPr>
              <a:t>Лишение свободы </a:t>
            </a:r>
            <a:r>
              <a:rPr lang="kk-KZ" sz="1600" b="1" spc="300" dirty="0" smtClean="0">
                <a:solidFill>
                  <a:schemeClr val="bg1"/>
                </a:solidFill>
                <a:latin typeface="Bookman Old Style" panose="02050604050505020204" pitchFamily="18" charset="0"/>
                <a:ea typeface="Yu Gothic UI Light" panose="020B0300000000000000" pitchFamily="34" charset="-128"/>
              </a:rPr>
              <a:t>от 3 до 15 лет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555996" y="2626174"/>
            <a:ext cx="889244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b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Yu Gothic UI Light" panose="020B0300000000000000" pitchFamily="34" charset="-128"/>
              </a:rPr>
              <a:t>ОСВОБОЖДАЮТСЯ ОТ УГОЛОВНОЙ ОТВЕТСТВЕННОСТИ </a:t>
            </a:r>
            <a:endParaRPr lang="ru-RU" sz="1600" b="1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  <a:ea typeface="Yu Gothic UI Light" panose="020B0300000000000000" pitchFamily="34" charset="-128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55996" y="982543"/>
            <a:ext cx="88611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b="1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Yu Gothic UI Light" panose="020B0300000000000000" pitchFamily="34" charset="-128"/>
              </a:rPr>
              <a:t>ЗА ДАЧУ ВЗЯТКИ ПРЕДУСМОТРЕНА УГОЛОВНАЯ ОТВЕТСТВЕННОСТЬ </a:t>
            </a:r>
            <a:endParaRPr lang="ru-RU" sz="1600" b="1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  <a:ea typeface="Yu Gothic UI Light" panose="020B0300000000000000" pitchFamily="34" charset="-128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665408" y="2150869"/>
            <a:ext cx="8658716" cy="312414"/>
          </a:xfrm>
          <a:prstGeom prst="rect">
            <a:avLst/>
          </a:prstGeom>
          <a:solidFill>
            <a:srgbClr val="ABDFEC"/>
          </a:solidFill>
          <a:ln>
            <a:solidFill>
              <a:srgbClr val="ABD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spc="300" dirty="0">
                <a:solidFill>
                  <a:schemeClr val="bg1"/>
                </a:solidFill>
                <a:latin typeface="Bookman Old Style" panose="02050604050505020204" pitchFamily="18" charset="0"/>
                <a:ea typeface="Yu Gothic UI Light" panose="020B0300000000000000" pitchFamily="34" charset="-128"/>
              </a:rPr>
              <a:t>Штраф</a:t>
            </a:r>
            <a:r>
              <a:rPr lang="ru-RU" sz="1600" b="1" spc="300" dirty="0">
                <a:solidFill>
                  <a:srgbClr val="02344F"/>
                </a:solidFill>
                <a:latin typeface="Bookman Old Style" panose="02050604050505020204" pitchFamily="18" charset="0"/>
                <a:ea typeface="Yu Gothic UI Light" panose="020B0300000000000000" pitchFamily="34" charset="-128"/>
              </a:rPr>
              <a:t> в размере </a:t>
            </a:r>
            <a:r>
              <a:rPr lang="ru-RU" sz="1600" b="1" spc="300" dirty="0" smtClean="0">
                <a:solidFill>
                  <a:srgbClr val="02344F"/>
                </a:solidFill>
                <a:latin typeface="Bookman Old Style" panose="02050604050505020204" pitchFamily="18" charset="0"/>
                <a:ea typeface="Yu Gothic UI Light" panose="020B0300000000000000" pitchFamily="34" charset="-128"/>
              </a:rPr>
              <a:t>до </a:t>
            </a:r>
            <a:r>
              <a:rPr lang="ru-RU" sz="1600" b="1" spc="300" dirty="0">
                <a:solidFill>
                  <a:srgbClr val="02344F"/>
                </a:solidFill>
                <a:latin typeface="Bookman Old Style" panose="02050604050505020204" pitchFamily="18" charset="0"/>
                <a:ea typeface="Yu Gothic UI Light" panose="020B0300000000000000" pitchFamily="34" charset="-128"/>
              </a:rPr>
              <a:t>пятидесятикратной суммы взятки</a:t>
            </a:r>
            <a:endParaRPr lang="kk-KZ" sz="1600" b="1" spc="300" dirty="0">
              <a:solidFill>
                <a:srgbClr val="02344F"/>
              </a:solidFill>
              <a:latin typeface="Bookman Old Style" panose="02050604050505020204" pitchFamily="18" charset="0"/>
              <a:ea typeface="Yu Gothic UI Light" panose="020B0300000000000000" pitchFamily="34" charset="-128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665408" y="3541852"/>
            <a:ext cx="8658716" cy="289938"/>
          </a:xfrm>
          <a:prstGeom prst="rect">
            <a:avLst/>
          </a:prstGeom>
          <a:solidFill>
            <a:srgbClr val="ABDFEC"/>
          </a:solidFill>
          <a:ln>
            <a:solidFill>
              <a:srgbClr val="ABD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b="1" spc="300" dirty="0" smtClean="0">
                <a:solidFill>
                  <a:srgbClr val="02344F"/>
                </a:solidFill>
                <a:latin typeface="Bookman Old Style" panose="02050604050505020204" pitchFamily="18" charset="0"/>
                <a:ea typeface="Yu Gothic UI Light" panose="020B0300000000000000" pitchFamily="34" charset="-128"/>
              </a:rPr>
              <a:t>Лица, давшие </a:t>
            </a:r>
            <a:r>
              <a:rPr lang="kk-KZ" b="1" spc="300" dirty="0" smtClean="0">
                <a:solidFill>
                  <a:srgbClr val="02344F"/>
                </a:solidFill>
                <a:latin typeface="Bookman Old Style" panose="02050604050505020204" pitchFamily="18" charset="0"/>
                <a:ea typeface="Yu Gothic UI Light" panose="020B0300000000000000" pitchFamily="34" charset="-128"/>
              </a:rPr>
              <a:t>взятку </a:t>
            </a:r>
            <a:r>
              <a:rPr lang="kk-KZ" b="1" spc="300" dirty="0" smtClean="0">
                <a:solidFill>
                  <a:srgbClr val="02344F"/>
                </a:solidFill>
                <a:latin typeface="Bookman Old Style" panose="02050604050505020204" pitchFamily="18" charset="0"/>
                <a:ea typeface="Yu Gothic UI Light" panose="020B0300000000000000" pitchFamily="34" charset="-128"/>
              </a:rPr>
              <a:t>вследствие </a:t>
            </a:r>
            <a:r>
              <a:rPr lang="kk-KZ" b="1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Yu Gothic UI Light" panose="020B0300000000000000" pitchFamily="34" charset="-128"/>
              </a:rPr>
              <a:t>вымогательства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899873" y="4580271"/>
            <a:ext cx="68451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spc="300" dirty="0" smtClean="0">
                <a:solidFill>
                  <a:srgbClr val="ABDFEC"/>
                </a:solidFill>
                <a:latin typeface="Bookman Old Style" panose="02050604050505020204" pitchFamily="18" charset="0"/>
                <a:ea typeface="Yu Gothic UI Light" panose="020B0300000000000000" pitchFamily="34" charset="-128"/>
              </a:rPr>
              <a:t>анонимные</a:t>
            </a:r>
            <a:r>
              <a:rPr lang="kk-KZ" b="1" spc="300" dirty="0" smtClean="0">
                <a:solidFill>
                  <a:srgbClr val="ABDFE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Yu Gothic UI Light" panose="020B0300000000000000" pitchFamily="34" charset="-128"/>
              </a:rPr>
              <a:t> </a:t>
            </a:r>
            <a:r>
              <a:rPr lang="kk-KZ" b="1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Yu Gothic UI Light" panose="020B0300000000000000" pitchFamily="34" charset="-128"/>
              </a:rPr>
              <a:t>обращения рассматриваются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36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563811" y="867327"/>
            <a:ext cx="8861180" cy="4936950"/>
          </a:xfrm>
          <a:prstGeom prst="roundRect">
            <a:avLst>
              <a:gd name="adj" fmla="val 0"/>
            </a:avLst>
          </a:prstGeom>
          <a:solidFill>
            <a:srgbClr val="0234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641231" y="3291571"/>
            <a:ext cx="8675077" cy="1149605"/>
          </a:xfrm>
          <a:prstGeom prst="rect">
            <a:avLst/>
          </a:prstGeom>
          <a:solidFill>
            <a:srgbClr val="ABDFEC"/>
          </a:solidFill>
          <a:ln>
            <a:solidFill>
              <a:srgbClr val="ABD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08" t="36902" r="31108" b="32872"/>
          <a:stretch/>
        </p:blipFill>
        <p:spPr>
          <a:xfrm>
            <a:off x="5213439" y="951440"/>
            <a:ext cx="1523213" cy="1523215"/>
          </a:xfrm>
          <a:prstGeom prst="rect">
            <a:avLst/>
          </a:prstGeom>
        </p:spPr>
      </p:pic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563810" y="3282152"/>
            <a:ext cx="8861180" cy="1105374"/>
          </a:xfrm>
        </p:spPr>
        <p:txBody>
          <a:bodyPr>
            <a:noAutofit/>
          </a:bodyPr>
          <a:lstStyle/>
          <a:p>
            <a:r>
              <a:rPr lang="kk-KZ" sz="3600" b="1" dirty="0" smtClean="0">
                <a:solidFill>
                  <a:srgbClr val="02344F"/>
                </a:solidFill>
              </a:rPr>
              <a:t>СІЗДЕН ПАРА СҰРАСА,  </a:t>
            </a:r>
            <a:r>
              <a:rPr lang="kk-KZ" sz="3200" b="1" dirty="0" smtClean="0">
                <a:solidFill>
                  <a:srgbClr val="02344F"/>
                </a:solidFill>
              </a:rPr>
              <a:t/>
            </a:r>
            <a:br>
              <a:rPr lang="kk-KZ" sz="3200" b="1" dirty="0" smtClean="0">
                <a:solidFill>
                  <a:srgbClr val="02344F"/>
                </a:solidFill>
              </a:rPr>
            </a:br>
            <a:r>
              <a:rPr lang="kk-KZ" sz="4800" b="1" dirty="0" smtClean="0">
                <a:solidFill>
                  <a:srgbClr val="0234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ХАБАРЛАСЫҢЫЗ! </a:t>
            </a:r>
            <a:r>
              <a:rPr lang="kk-KZ" sz="3600" b="1" dirty="0" smtClean="0">
                <a:solidFill>
                  <a:srgbClr val="0234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3200" b="1" dirty="0">
              <a:solidFill>
                <a:srgbClr val="02344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одзаголовок 6"/>
          <p:cNvSpPr txBox="1">
            <a:spLocks/>
          </p:cNvSpPr>
          <p:nvPr/>
        </p:nvSpPr>
        <p:spPr>
          <a:xfrm>
            <a:off x="1368427" y="4404524"/>
            <a:ext cx="8822470" cy="10357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1424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383718" y="4722354"/>
            <a:ext cx="26982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 smtClean="0">
                <a:solidFill>
                  <a:srgbClr val="A1D4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ҚОҢЫРАУ ШАЛУ ТЕГІН</a:t>
            </a:r>
            <a:endParaRPr lang="ru-RU" sz="2000" b="1" dirty="0">
              <a:solidFill>
                <a:srgbClr val="A1D4E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499664" y="4722354"/>
            <a:ext cx="14911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A1D4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CALL-</a:t>
            </a:r>
            <a:r>
              <a:rPr lang="kk-KZ" sz="2000" b="1" dirty="0" smtClean="0">
                <a:solidFill>
                  <a:srgbClr val="A1D4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</a:t>
            </a:r>
            <a:endParaRPr lang="ru-RU" sz="2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563811" y="2663177"/>
            <a:ext cx="88224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spc="300" dirty="0">
                <a:solidFill>
                  <a:srgbClr val="ABDFE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Yu Gothic UI Light" panose="020B0300000000000000" pitchFamily="34" charset="-128"/>
              </a:rPr>
              <a:t>Сыбайлас жемқорлыққа қарсы іс-қимыл </a:t>
            </a:r>
            <a:r>
              <a:rPr lang="kk-KZ" b="1" spc="300" dirty="0" smtClean="0">
                <a:solidFill>
                  <a:srgbClr val="ABDFE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Yu Gothic UI Light" panose="020B0300000000000000" pitchFamily="34" charset="-128"/>
              </a:rPr>
              <a:t>агенттігі</a:t>
            </a:r>
            <a:endParaRPr lang="ru-RU" b="1" spc="300" dirty="0">
              <a:solidFill>
                <a:srgbClr val="ABDFE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  <a:ea typeface="Yu Gothic UI Light" panose="020B0300000000000000" pitchFamily="34" charset="-128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563811" y="5521250"/>
            <a:ext cx="88611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#</a:t>
            </a:r>
            <a:r>
              <a:rPr lang="kk-KZ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НЕДАВАЙВЗЯТКИ </a:t>
            </a:r>
            <a:r>
              <a:rPr lang="en-US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#</a:t>
            </a:r>
            <a:r>
              <a:rPr lang="kk-KZ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ПАРАБЕРМЕ</a:t>
            </a:r>
            <a:endParaRPr lang="ru-RU" sz="1400" b="1" spc="600" dirty="0">
              <a:solidFill>
                <a:srgbClr val="ABDFEC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03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587257" y="702229"/>
            <a:ext cx="8861180" cy="4936950"/>
          </a:xfrm>
          <a:prstGeom prst="roundRect">
            <a:avLst>
              <a:gd name="adj" fmla="val 0"/>
            </a:avLst>
          </a:prstGeom>
          <a:solidFill>
            <a:srgbClr val="0234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65409" y="3109714"/>
            <a:ext cx="8658714" cy="289938"/>
          </a:xfrm>
          <a:prstGeom prst="rect">
            <a:avLst/>
          </a:prstGeom>
          <a:solidFill>
            <a:srgbClr val="ABDFEC"/>
          </a:solidFill>
          <a:ln>
            <a:solidFill>
              <a:srgbClr val="ABD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k-KZ" sz="2000" b="1" spc="300" dirty="0" smtClean="0">
                <a:solidFill>
                  <a:srgbClr val="02344F"/>
                </a:solidFill>
                <a:ea typeface="Yu Gothic UI Light" panose="020B0300000000000000" pitchFamily="34" charset="-128"/>
              </a:rPr>
              <a:t>Пара туралы </a:t>
            </a:r>
            <a:r>
              <a:rPr lang="kk-KZ" sz="2000" b="1" spc="300" dirty="0" smtClean="0">
                <a:solidFill>
                  <a:schemeClr val="bg1"/>
                </a:solidFill>
                <a:ea typeface="Yu Gothic UI Light" panose="020B0300000000000000" pitchFamily="34" charset="-128"/>
              </a:rPr>
              <a:t>өз еркімен </a:t>
            </a:r>
            <a:r>
              <a:rPr lang="kk-KZ" sz="2000" b="1" spc="300" dirty="0" smtClean="0">
                <a:solidFill>
                  <a:srgbClr val="02344F"/>
                </a:solidFill>
                <a:ea typeface="Yu Gothic UI Light" panose="020B0300000000000000" pitchFamily="34" charset="-128"/>
              </a:rPr>
              <a:t>хабарлағандар</a:t>
            </a:r>
            <a:endParaRPr lang="kk-KZ" sz="2000" b="1" spc="300" dirty="0" smtClean="0">
              <a:solidFill>
                <a:srgbClr val="02344F"/>
              </a:solidFill>
              <a:ea typeface="Yu Gothic UI Light" panose="020B0300000000000000" pitchFamily="34" charset="-128"/>
            </a:endParaRPr>
          </a:p>
        </p:txBody>
      </p:sp>
      <p:sp>
        <p:nvSpPr>
          <p:cNvPr id="8" name="Подзаголовок 6"/>
          <p:cNvSpPr txBox="1">
            <a:spLocks/>
          </p:cNvSpPr>
          <p:nvPr/>
        </p:nvSpPr>
        <p:spPr>
          <a:xfrm>
            <a:off x="1899873" y="4028243"/>
            <a:ext cx="8892440" cy="4003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ALIK.SHPEKBAEV@GMAIL.COM</a:t>
            </a:r>
            <a:endParaRPr lang="ru-RU" sz="28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79443" y="5252960"/>
            <a:ext cx="88533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#</a:t>
            </a:r>
            <a:r>
              <a:rPr lang="kk-KZ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НЕДАВАЙВЗЯТКИ </a:t>
            </a:r>
            <a:r>
              <a:rPr lang="en-US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#</a:t>
            </a:r>
            <a:r>
              <a:rPr lang="kk-KZ" sz="1400" b="1" spc="600" dirty="0" smtClean="0">
                <a:solidFill>
                  <a:srgbClr val="ABDFEC"/>
                </a:solidFill>
                <a:latin typeface="Bookman Old Style" panose="02050604050505020204" pitchFamily="18" charset="0"/>
              </a:rPr>
              <a:t>ПАРАБЕРМЕ</a:t>
            </a:r>
            <a:endParaRPr lang="ru-RU" sz="1400" b="1" spc="600" dirty="0">
              <a:solidFill>
                <a:srgbClr val="ABDFEC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65409" y="1718600"/>
            <a:ext cx="8658714" cy="300420"/>
          </a:xfrm>
          <a:prstGeom prst="rect">
            <a:avLst/>
          </a:prstGeom>
          <a:solidFill>
            <a:srgbClr val="ABDFEC"/>
          </a:solidFill>
          <a:ln>
            <a:solidFill>
              <a:srgbClr val="ABD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k-KZ" b="1" spc="300" dirty="0" smtClean="0">
                <a:solidFill>
                  <a:schemeClr val="bg1"/>
                </a:solidFill>
                <a:ea typeface="Yu Gothic UI Light" panose="020B0300000000000000" pitchFamily="34" charset="-128"/>
              </a:rPr>
              <a:t>3 жылдан 5 </a:t>
            </a:r>
            <a:r>
              <a:rPr lang="kk-KZ" b="1" spc="300" dirty="0">
                <a:solidFill>
                  <a:schemeClr val="bg1"/>
                </a:solidFill>
                <a:ea typeface="Yu Gothic UI Light" panose="020B0300000000000000" pitchFamily="34" charset="-128"/>
              </a:rPr>
              <a:t>жылға дейін </a:t>
            </a:r>
            <a:r>
              <a:rPr lang="kk-KZ" b="1" spc="300" dirty="0">
                <a:solidFill>
                  <a:srgbClr val="02344F"/>
                </a:solidFill>
                <a:ea typeface="Yu Gothic UI Light" panose="020B0300000000000000" pitchFamily="34" charset="-128"/>
              </a:rPr>
              <a:t>бас</a:t>
            </a:r>
            <a:r>
              <a:rPr lang="kk-KZ" b="1" spc="300" dirty="0">
                <a:solidFill>
                  <a:schemeClr val="bg1"/>
                </a:solidFill>
                <a:ea typeface="Yu Gothic UI Light" panose="020B0300000000000000" pitchFamily="34" charset="-128"/>
              </a:rPr>
              <a:t> </a:t>
            </a:r>
            <a:r>
              <a:rPr lang="kk-KZ" b="1" spc="300" dirty="0" smtClean="0">
                <a:solidFill>
                  <a:srgbClr val="02344F"/>
                </a:solidFill>
                <a:ea typeface="Yu Gothic UI Light" panose="020B0300000000000000" pitchFamily="34" charset="-128"/>
              </a:rPr>
              <a:t>бостандығынан айырылу</a:t>
            </a:r>
            <a:endParaRPr lang="kk-KZ" b="1" spc="300" dirty="0" smtClean="0">
              <a:solidFill>
                <a:schemeClr val="bg1"/>
              </a:solidFill>
              <a:ea typeface="Yu Gothic UI Light" panose="020B0300000000000000" pitchFamily="34" charset="-128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559533" y="2619870"/>
            <a:ext cx="907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Yu Gothic UI Light" panose="020B0300000000000000" pitchFamily="34" charset="-128"/>
              </a:rPr>
              <a:t>ҚЫЛМЫСТЫҚ ЖАУАПКЕРШІЛІКТЕН КЕЛЕСІ ТҰЛҒАЛАР БОСАТЫЛАДЫ </a:t>
            </a:r>
            <a:endParaRPr lang="ru-RU" b="1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Yu Gothic UI Light" panose="020B0300000000000000" pitchFamily="34" charset="-128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65408" y="929269"/>
            <a:ext cx="886117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Yu Gothic UI Light" panose="020B0300000000000000" pitchFamily="34" charset="-128"/>
              </a:rPr>
              <a:t>ПАРА БЕРГЕН ҮШІН ҚЫЛМЫСТЫҚ </a:t>
            </a:r>
            <a:br>
              <a:rPr lang="kk-KZ" sz="2000" b="1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Yu Gothic UI Light" panose="020B0300000000000000" pitchFamily="34" charset="-128"/>
              </a:rPr>
            </a:br>
            <a:r>
              <a:rPr lang="kk-KZ" sz="2000" b="1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Yu Gothic UI Light" panose="020B0300000000000000" pitchFamily="34" charset="-128"/>
              </a:rPr>
              <a:t>ЖАУАПКЕРШІЛІК ҚАРАСТЫРЫЛҒАН </a:t>
            </a:r>
            <a:endParaRPr lang="ru-RU" sz="2000" b="1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Yu Gothic UI Light" panose="020B0300000000000000" pitchFamily="34" charset="-128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665408" y="2150869"/>
            <a:ext cx="8658716" cy="312414"/>
          </a:xfrm>
          <a:prstGeom prst="rect">
            <a:avLst/>
          </a:prstGeom>
          <a:solidFill>
            <a:srgbClr val="ABDFEC"/>
          </a:solidFill>
          <a:ln>
            <a:solidFill>
              <a:srgbClr val="ABD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spc="300" dirty="0" smtClean="0">
                <a:solidFill>
                  <a:srgbClr val="02344F"/>
                </a:solidFill>
                <a:ea typeface="Yu Gothic UI Light" panose="020B0300000000000000" pitchFamily="34" charset="-128"/>
              </a:rPr>
              <a:t>Пара </a:t>
            </a:r>
            <a:r>
              <a:rPr lang="ru-RU" b="1" spc="300" dirty="0" err="1" smtClean="0">
                <a:solidFill>
                  <a:srgbClr val="02344F"/>
                </a:solidFill>
                <a:ea typeface="Yu Gothic UI Light" panose="020B0300000000000000" pitchFamily="34" charset="-128"/>
              </a:rPr>
              <a:t>көлемінен</a:t>
            </a:r>
            <a:r>
              <a:rPr lang="ru-RU" b="1" spc="300" dirty="0" smtClean="0">
                <a:solidFill>
                  <a:srgbClr val="02344F"/>
                </a:solidFill>
                <a:ea typeface="Yu Gothic UI Light" panose="020B0300000000000000" pitchFamily="34" charset="-128"/>
              </a:rPr>
              <a:t> </a:t>
            </a:r>
            <a:r>
              <a:rPr lang="ru-RU" b="1" spc="300" dirty="0" smtClean="0">
                <a:solidFill>
                  <a:schemeClr val="bg1"/>
                </a:solidFill>
                <a:ea typeface="Yu Gothic UI Light" panose="020B0300000000000000" pitchFamily="34" charset="-128"/>
              </a:rPr>
              <a:t>50 </a:t>
            </a:r>
            <a:r>
              <a:rPr lang="ru-RU" b="1" spc="300" dirty="0" err="1" smtClean="0">
                <a:solidFill>
                  <a:schemeClr val="bg1"/>
                </a:solidFill>
                <a:ea typeface="Yu Gothic UI Light" panose="020B0300000000000000" pitchFamily="34" charset="-128"/>
              </a:rPr>
              <a:t>есеге</a:t>
            </a:r>
            <a:r>
              <a:rPr lang="ru-RU" b="1" spc="300" dirty="0" smtClean="0">
                <a:solidFill>
                  <a:schemeClr val="bg1"/>
                </a:solidFill>
                <a:ea typeface="Yu Gothic UI Light" panose="020B0300000000000000" pitchFamily="34" charset="-128"/>
              </a:rPr>
              <a:t> </a:t>
            </a:r>
            <a:r>
              <a:rPr lang="ru-RU" b="1" spc="300" dirty="0" err="1" smtClean="0">
                <a:solidFill>
                  <a:schemeClr val="bg1"/>
                </a:solidFill>
                <a:ea typeface="Yu Gothic UI Light" panose="020B0300000000000000" pitchFamily="34" charset="-128"/>
              </a:rPr>
              <a:t>дейінгі</a:t>
            </a:r>
            <a:r>
              <a:rPr lang="ru-RU" b="1" spc="300" dirty="0" smtClean="0">
                <a:solidFill>
                  <a:schemeClr val="bg1"/>
                </a:solidFill>
                <a:ea typeface="Yu Gothic UI Light" panose="020B0300000000000000" pitchFamily="34" charset="-128"/>
              </a:rPr>
              <a:t> </a:t>
            </a:r>
            <a:r>
              <a:rPr lang="ru-RU" b="1" spc="300" dirty="0" err="1" smtClean="0">
                <a:solidFill>
                  <a:srgbClr val="02344F"/>
                </a:solidFill>
                <a:ea typeface="Yu Gothic UI Light" panose="020B0300000000000000" pitchFamily="34" charset="-128"/>
              </a:rPr>
              <a:t>айыппұл</a:t>
            </a:r>
            <a:endParaRPr lang="kk-KZ" b="1" spc="300" dirty="0">
              <a:solidFill>
                <a:srgbClr val="02344F"/>
              </a:solidFill>
              <a:ea typeface="Yu Gothic UI Light" panose="020B0300000000000000" pitchFamily="34" charset="-128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665408" y="3541852"/>
            <a:ext cx="8658716" cy="289938"/>
          </a:xfrm>
          <a:prstGeom prst="rect">
            <a:avLst/>
          </a:prstGeom>
          <a:solidFill>
            <a:srgbClr val="ABDFEC"/>
          </a:solidFill>
          <a:ln>
            <a:solidFill>
              <a:srgbClr val="ABDF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000" b="1" spc="300" dirty="0" smtClean="0">
                <a:solidFill>
                  <a:schemeClr val="bg1"/>
                </a:solidFill>
                <a:ea typeface="Yu Gothic UI Light" panose="020B0300000000000000" pitchFamily="34" charset="-128"/>
              </a:rPr>
              <a:t>Қорқытып алу </a:t>
            </a:r>
            <a:r>
              <a:rPr lang="kk-KZ" sz="2000" b="1" spc="300" dirty="0" smtClean="0">
                <a:solidFill>
                  <a:srgbClr val="02344F"/>
                </a:solidFill>
                <a:ea typeface="Yu Gothic UI Light" panose="020B0300000000000000" pitchFamily="34" charset="-128"/>
              </a:rPr>
              <a:t>арқылы пара бергендер</a:t>
            </a:r>
            <a:endParaRPr lang="ru-RU" sz="2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899873" y="4580271"/>
            <a:ext cx="65958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spc="300" dirty="0" smtClean="0">
                <a:solidFill>
                  <a:schemeClr val="bg1"/>
                </a:solidFill>
                <a:ea typeface="Yu Gothic UI Light" panose="020B0300000000000000" pitchFamily="34" charset="-128"/>
              </a:rPr>
              <a:t>АНОНИМДІ</a:t>
            </a:r>
            <a:r>
              <a:rPr lang="kk-KZ" sz="2000" b="1" spc="300" dirty="0" smtClean="0">
                <a:solidFill>
                  <a:srgbClr val="ABDFEC"/>
                </a:solidFill>
                <a:ea typeface="Yu Gothic UI Light" panose="020B0300000000000000" pitchFamily="34" charset="-128"/>
              </a:rPr>
              <a:t> ӨТІНІШТЕР ДЕ ҚАРАСТЫРЫЛАДЫ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40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955</TotalTime>
  <Words>158</Words>
  <Application>Microsoft Office PowerPoint</Application>
  <PresentationFormat>Широкоэкранный</PresentationFormat>
  <Paragraphs>42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Yu Gothic UI Light</vt:lpstr>
      <vt:lpstr>Arial</vt:lpstr>
      <vt:lpstr>Bookman Old Style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Мирас Каргабай</dc:creator>
  <cp:lastModifiedBy>Мирас Каргабай</cp:lastModifiedBy>
  <cp:revision>29</cp:revision>
  <dcterms:created xsi:type="dcterms:W3CDTF">2019-10-12T09:48:15Z</dcterms:created>
  <dcterms:modified xsi:type="dcterms:W3CDTF">2019-11-04T09:57:33Z</dcterms:modified>
</cp:coreProperties>
</file>